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8"/>
  </p:notesMasterIdLst>
  <p:sldIdLst>
    <p:sldId id="259" r:id="rId5"/>
    <p:sldId id="315" r:id="rId6"/>
    <p:sldId id="316" r:id="rId7"/>
    <p:sldId id="314" r:id="rId8"/>
    <p:sldId id="311" r:id="rId9"/>
    <p:sldId id="317" r:id="rId10"/>
    <p:sldId id="312" r:id="rId11"/>
    <p:sldId id="318" r:id="rId12"/>
    <p:sldId id="319" r:id="rId13"/>
    <p:sldId id="320" r:id="rId14"/>
    <p:sldId id="321" r:id="rId15"/>
    <p:sldId id="322" r:id="rId16"/>
    <p:sldId id="30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EB17B2BB-1A91-94C7-66ED-0489B2CDBE0C}" name="Williams, Candiss - FPAC-NRCS, DC" initials="WD" userId="S::candiss.williams@usda.gov::b85c1431-9e2a-409a-8956-fc6a591eea4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9567B"/>
    <a:srgbClr val="002D72"/>
    <a:srgbClr val="000000"/>
    <a:srgbClr val="724324"/>
    <a:srgbClr val="002C76"/>
    <a:srgbClr val="003DA5"/>
    <a:srgbClr val="785135"/>
    <a:srgbClr val="FFCB0B"/>
    <a:srgbClr val="0C6C55"/>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13C5BB-9626-4DA9-AC5D-F800723475DC}" v="1" dt="2025-09-15T12:23:11.251"/>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1830" y="78"/>
      </p:cViewPr>
      <p:guideLst>
        <p:guide pos="144"/>
        <p:guide orient="horz" pos="21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z, Loretta - FPAC-NRCS, AZ" userId="2b26dc92-d5c3-4839-9e28-e979d24780d6" providerId="ADAL" clId="{772FA15D-E871-40F6-9556-34B9E2EAD9B7}"/>
    <pc:docChg chg="modMainMaster">
      <pc:chgData name="Metz, Loretta - FPAC-NRCS, AZ" userId="2b26dc92-d5c3-4839-9e28-e979d24780d6" providerId="ADAL" clId="{772FA15D-E871-40F6-9556-34B9E2EAD9B7}" dt="2024-12-30T18:10:24.655" v="22" actId="20577"/>
      <pc:docMkLst>
        <pc:docMk/>
      </pc:docMkLst>
      <pc:sldMasterChg chg="modSp mod">
        <pc:chgData name="Metz, Loretta - FPAC-NRCS, AZ" userId="2b26dc92-d5c3-4839-9e28-e979d24780d6" providerId="ADAL" clId="{772FA15D-E871-40F6-9556-34B9E2EAD9B7}" dt="2024-12-30T18:10:24.655" v="22" actId="20577"/>
        <pc:sldMasterMkLst>
          <pc:docMk/>
          <pc:sldMasterMk cId="569656255" sldId="2147483662"/>
        </pc:sldMasterMkLst>
      </pc:sldMasterChg>
    </pc:docChg>
  </pc:docChgLst>
  <pc:docChgLst>
    <pc:chgData name="Lowder, Nathan - FPAC-NRCS, NC" userId="aebffd68-daf1-4dd1-abf1-26fe6d39dce1" providerId="ADAL" clId="{87D653D6-4868-4578-8A65-197AA071C717}"/>
    <pc:docChg chg="undo custSel addSld delSld modSld sldOrd">
      <pc:chgData name="Lowder, Nathan - FPAC-NRCS, NC" userId="aebffd68-daf1-4dd1-abf1-26fe6d39dce1" providerId="ADAL" clId="{87D653D6-4868-4578-8A65-197AA071C717}" dt="2025-03-11T14:11:22.539" v="687" actId="33524"/>
      <pc:docMkLst>
        <pc:docMk/>
      </pc:docMkLst>
      <pc:sldChg chg="addSp delSp modSp mod modClrScheme chgLayout modNotesTx">
        <pc:chgData name="Lowder, Nathan - FPAC-NRCS, NC" userId="aebffd68-daf1-4dd1-abf1-26fe6d39dce1" providerId="ADAL" clId="{87D653D6-4868-4578-8A65-197AA071C717}" dt="2025-03-11T13:06:46.824" v="111" actId="20577"/>
        <pc:sldMkLst>
          <pc:docMk/>
          <pc:sldMk cId="2124098715" sldId="259"/>
        </pc:sldMkLst>
      </pc:sldChg>
      <pc:sldChg chg="del">
        <pc:chgData name="Lowder, Nathan - FPAC-NRCS, NC" userId="aebffd68-daf1-4dd1-abf1-26fe6d39dce1" providerId="ADAL" clId="{87D653D6-4868-4578-8A65-197AA071C717}" dt="2025-03-11T13:08:48.826" v="118" actId="2696"/>
        <pc:sldMkLst>
          <pc:docMk/>
          <pc:sldMk cId="2519672847" sldId="261"/>
        </pc:sldMkLst>
      </pc:sldChg>
      <pc:sldChg chg="del">
        <pc:chgData name="Lowder, Nathan - FPAC-NRCS, NC" userId="aebffd68-daf1-4dd1-abf1-26fe6d39dce1" providerId="ADAL" clId="{87D653D6-4868-4578-8A65-197AA071C717}" dt="2025-03-11T13:14:27.234" v="291" actId="47"/>
        <pc:sldMkLst>
          <pc:docMk/>
          <pc:sldMk cId="1435825163" sldId="262"/>
        </pc:sldMkLst>
      </pc:sldChg>
      <pc:sldChg chg="del">
        <pc:chgData name="Lowder, Nathan - FPAC-NRCS, NC" userId="aebffd68-daf1-4dd1-abf1-26fe6d39dce1" providerId="ADAL" clId="{87D653D6-4868-4578-8A65-197AA071C717}" dt="2025-03-11T13:09:45.213" v="119" actId="47"/>
        <pc:sldMkLst>
          <pc:docMk/>
          <pc:sldMk cId="3101611748" sldId="263"/>
        </pc:sldMkLst>
      </pc:sldChg>
      <pc:sldChg chg="modSp del mod">
        <pc:chgData name="Lowder, Nathan - FPAC-NRCS, NC" userId="aebffd68-daf1-4dd1-abf1-26fe6d39dce1" providerId="ADAL" clId="{87D653D6-4868-4578-8A65-197AA071C717}" dt="2025-03-11T13:09:45.213" v="119" actId="47"/>
        <pc:sldMkLst>
          <pc:docMk/>
          <pc:sldMk cId="1066250993" sldId="265"/>
        </pc:sldMkLst>
      </pc:sldChg>
      <pc:sldChg chg="del">
        <pc:chgData name="Lowder, Nathan - FPAC-NRCS, NC" userId="aebffd68-daf1-4dd1-abf1-26fe6d39dce1" providerId="ADAL" clId="{87D653D6-4868-4578-8A65-197AA071C717}" dt="2025-03-11T13:09:45.213" v="119" actId="47"/>
        <pc:sldMkLst>
          <pc:docMk/>
          <pc:sldMk cId="933423684" sldId="266"/>
        </pc:sldMkLst>
      </pc:sldChg>
      <pc:sldChg chg="modSp del mod delDesignElem">
        <pc:chgData name="Lowder, Nathan - FPAC-NRCS, NC" userId="aebffd68-daf1-4dd1-abf1-26fe6d39dce1" providerId="ADAL" clId="{87D653D6-4868-4578-8A65-197AA071C717}" dt="2025-03-11T13:09:45.213" v="119" actId="47"/>
        <pc:sldMkLst>
          <pc:docMk/>
          <pc:sldMk cId="2306049875" sldId="267"/>
        </pc:sldMkLst>
      </pc:sldChg>
      <pc:sldChg chg="del">
        <pc:chgData name="Lowder, Nathan - FPAC-NRCS, NC" userId="aebffd68-daf1-4dd1-abf1-26fe6d39dce1" providerId="ADAL" clId="{87D653D6-4868-4578-8A65-197AA071C717}" dt="2025-03-11T13:34:46.473" v="685" actId="47"/>
        <pc:sldMkLst>
          <pc:docMk/>
          <pc:sldMk cId="2850176485" sldId="268"/>
        </pc:sldMkLst>
      </pc:sldChg>
      <pc:sldChg chg="del">
        <pc:chgData name="Lowder, Nathan - FPAC-NRCS, NC" userId="aebffd68-daf1-4dd1-abf1-26fe6d39dce1" providerId="ADAL" clId="{87D653D6-4868-4578-8A65-197AA071C717}" dt="2025-03-11T13:34:46.473" v="685" actId="47"/>
        <pc:sldMkLst>
          <pc:docMk/>
          <pc:sldMk cId="1109131637" sldId="269"/>
        </pc:sldMkLst>
      </pc:sldChg>
      <pc:sldChg chg="del">
        <pc:chgData name="Lowder, Nathan - FPAC-NRCS, NC" userId="aebffd68-daf1-4dd1-abf1-26fe6d39dce1" providerId="ADAL" clId="{87D653D6-4868-4578-8A65-197AA071C717}" dt="2025-03-11T13:09:45.213" v="119" actId="47"/>
        <pc:sldMkLst>
          <pc:docMk/>
          <pc:sldMk cId="313796414" sldId="270"/>
        </pc:sldMkLst>
      </pc:sldChg>
      <pc:sldChg chg="modSp del mod">
        <pc:chgData name="Lowder, Nathan - FPAC-NRCS, NC" userId="aebffd68-daf1-4dd1-abf1-26fe6d39dce1" providerId="ADAL" clId="{87D653D6-4868-4578-8A65-197AA071C717}" dt="2025-03-11T13:09:45.213" v="119" actId="47"/>
        <pc:sldMkLst>
          <pc:docMk/>
          <pc:sldMk cId="4243838715" sldId="271"/>
        </pc:sldMkLst>
      </pc:sldChg>
      <pc:sldChg chg="del delDesignElem">
        <pc:chgData name="Lowder, Nathan - FPAC-NRCS, NC" userId="aebffd68-daf1-4dd1-abf1-26fe6d39dce1" providerId="ADAL" clId="{87D653D6-4868-4578-8A65-197AA071C717}" dt="2025-03-11T13:09:45.213" v="119" actId="47"/>
        <pc:sldMkLst>
          <pc:docMk/>
          <pc:sldMk cId="2006984770" sldId="272"/>
        </pc:sldMkLst>
      </pc:sldChg>
      <pc:sldChg chg="modSp del mod">
        <pc:chgData name="Lowder, Nathan - FPAC-NRCS, NC" userId="aebffd68-daf1-4dd1-abf1-26fe6d39dce1" providerId="ADAL" clId="{87D653D6-4868-4578-8A65-197AA071C717}" dt="2025-03-11T13:09:45.213" v="119" actId="47"/>
        <pc:sldMkLst>
          <pc:docMk/>
          <pc:sldMk cId="3713479898" sldId="273"/>
        </pc:sldMkLst>
      </pc:sldChg>
      <pc:sldChg chg="del delDesignElem">
        <pc:chgData name="Lowder, Nathan - FPAC-NRCS, NC" userId="aebffd68-daf1-4dd1-abf1-26fe6d39dce1" providerId="ADAL" clId="{87D653D6-4868-4578-8A65-197AA071C717}" dt="2025-03-11T13:09:45.213" v="119" actId="47"/>
        <pc:sldMkLst>
          <pc:docMk/>
          <pc:sldMk cId="2090135686" sldId="274"/>
        </pc:sldMkLst>
      </pc:sldChg>
      <pc:sldChg chg="del">
        <pc:chgData name="Lowder, Nathan - FPAC-NRCS, NC" userId="aebffd68-daf1-4dd1-abf1-26fe6d39dce1" providerId="ADAL" clId="{87D653D6-4868-4578-8A65-197AA071C717}" dt="2025-03-11T13:14:27.234" v="291" actId="47"/>
        <pc:sldMkLst>
          <pc:docMk/>
          <pc:sldMk cId="1482684629" sldId="296"/>
        </pc:sldMkLst>
      </pc:sldChg>
      <pc:sldChg chg="del">
        <pc:chgData name="Lowder, Nathan - FPAC-NRCS, NC" userId="aebffd68-daf1-4dd1-abf1-26fe6d39dce1" providerId="ADAL" clId="{87D653D6-4868-4578-8A65-197AA071C717}" dt="2025-03-11T13:14:27.234" v="291" actId="47"/>
        <pc:sldMkLst>
          <pc:docMk/>
          <pc:sldMk cId="3721063125" sldId="298"/>
        </pc:sldMkLst>
      </pc:sldChg>
      <pc:sldChg chg="del">
        <pc:chgData name="Lowder, Nathan - FPAC-NRCS, NC" userId="aebffd68-daf1-4dd1-abf1-26fe6d39dce1" providerId="ADAL" clId="{87D653D6-4868-4578-8A65-197AA071C717}" dt="2025-03-11T13:14:27.234" v="291" actId="47"/>
        <pc:sldMkLst>
          <pc:docMk/>
          <pc:sldMk cId="2514945278" sldId="299"/>
        </pc:sldMkLst>
      </pc:sldChg>
      <pc:sldChg chg="del">
        <pc:chgData name="Lowder, Nathan - FPAC-NRCS, NC" userId="aebffd68-daf1-4dd1-abf1-26fe6d39dce1" providerId="ADAL" clId="{87D653D6-4868-4578-8A65-197AA071C717}" dt="2025-03-11T13:14:27.234" v="291" actId="47"/>
        <pc:sldMkLst>
          <pc:docMk/>
          <pc:sldMk cId="4055403140" sldId="301"/>
        </pc:sldMkLst>
      </pc:sldChg>
      <pc:sldChg chg="del">
        <pc:chgData name="Lowder, Nathan - FPAC-NRCS, NC" userId="aebffd68-daf1-4dd1-abf1-26fe6d39dce1" providerId="ADAL" clId="{87D653D6-4868-4578-8A65-197AA071C717}" dt="2025-03-11T13:34:46.473" v="685" actId="47"/>
        <pc:sldMkLst>
          <pc:docMk/>
          <pc:sldMk cId="3109368390" sldId="304"/>
        </pc:sldMkLst>
      </pc:sldChg>
      <pc:sldChg chg="del">
        <pc:chgData name="Lowder, Nathan - FPAC-NRCS, NC" userId="aebffd68-daf1-4dd1-abf1-26fe6d39dce1" providerId="ADAL" clId="{87D653D6-4868-4578-8A65-197AA071C717}" dt="2025-03-11T13:34:46.473" v="685" actId="47"/>
        <pc:sldMkLst>
          <pc:docMk/>
          <pc:sldMk cId="1104811498" sldId="305"/>
        </pc:sldMkLst>
      </pc:sldChg>
      <pc:sldChg chg="del">
        <pc:chgData name="Lowder, Nathan - FPAC-NRCS, NC" userId="aebffd68-daf1-4dd1-abf1-26fe6d39dce1" providerId="ADAL" clId="{87D653D6-4868-4578-8A65-197AA071C717}" dt="2025-03-11T13:48:17.374" v="686" actId="2696"/>
        <pc:sldMkLst>
          <pc:docMk/>
          <pc:sldMk cId="434389277" sldId="310"/>
        </pc:sldMkLst>
      </pc:sldChg>
      <pc:sldChg chg="addSp delSp modSp mod modNotesTx">
        <pc:chgData name="Lowder, Nathan - FPAC-NRCS, NC" userId="aebffd68-daf1-4dd1-abf1-26fe6d39dce1" providerId="ADAL" clId="{87D653D6-4868-4578-8A65-197AA071C717}" dt="2025-03-11T13:19:31.333" v="464" actId="1076"/>
        <pc:sldMkLst>
          <pc:docMk/>
          <pc:sldMk cId="1643912681" sldId="311"/>
        </pc:sldMkLst>
      </pc:sldChg>
      <pc:sldChg chg="addSp delSp modSp mod modClrScheme delAnim modAnim chgLayout">
        <pc:chgData name="Lowder, Nathan - FPAC-NRCS, NC" userId="aebffd68-daf1-4dd1-abf1-26fe6d39dce1" providerId="ADAL" clId="{87D653D6-4868-4578-8A65-197AA071C717}" dt="2025-03-11T13:28:02.259" v="608" actId="255"/>
        <pc:sldMkLst>
          <pc:docMk/>
          <pc:sldMk cId="1225272035" sldId="312"/>
        </pc:sldMkLst>
      </pc:sldChg>
      <pc:sldChg chg="del">
        <pc:chgData name="Lowder, Nathan - FPAC-NRCS, NC" userId="aebffd68-daf1-4dd1-abf1-26fe6d39dce1" providerId="ADAL" clId="{87D653D6-4868-4578-8A65-197AA071C717}" dt="2025-03-11T13:34:46.473" v="685" actId="47"/>
        <pc:sldMkLst>
          <pc:docMk/>
          <pc:sldMk cId="1503973667" sldId="313"/>
        </pc:sldMkLst>
      </pc:sldChg>
      <pc:sldChg chg="addSp delSp modSp mod">
        <pc:chgData name="Lowder, Nathan - FPAC-NRCS, NC" userId="aebffd68-daf1-4dd1-abf1-26fe6d39dce1" providerId="ADAL" clId="{87D653D6-4868-4578-8A65-197AA071C717}" dt="2025-03-11T13:15:22.666" v="324" actId="14100"/>
        <pc:sldMkLst>
          <pc:docMk/>
          <pc:sldMk cId="3104962191" sldId="314"/>
        </pc:sldMkLst>
      </pc:sldChg>
      <pc:sldChg chg="del">
        <pc:chgData name="Lowder, Nathan - FPAC-NRCS, NC" userId="aebffd68-daf1-4dd1-abf1-26fe6d39dce1" providerId="ADAL" clId="{87D653D6-4868-4578-8A65-197AA071C717}" dt="2025-03-11T13:09:45.213" v="119" actId="47"/>
        <pc:sldMkLst>
          <pc:docMk/>
          <pc:sldMk cId="845830451" sldId="315"/>
        </pc:sldMkLst>
      </pc:sldChg>
      <pc:sldChg chg="addSp delSp modSp new mod modClrScheme chgLayout">
        <pc:chgData name="Lowder, Nathan - FPAC-NRCS, NC" userId="aebffd68-daf1-4dd1-abf1-26fe6d39dce1" providerId="ADAL" clId="{87D653D6-4868-4578-8A65-197AA071C717}" dt="2025-03-11T14:11:22.539" v="687" actId="33524"/>
        <pc:sldMkLst>
          <pc:docMk/>
          <pc:sldMk cId="2179108448" sldId="315"/>
        </pc:sldMkLst>
      </pc:sldChg>
      <pc:sldChg chg="del">
        <pc:chgData name="Lowder, Nathan - FPAC-NRCS, NC" userId="aebffd68-daf1-4dd1-abf1-26fe6d39dce1" providerId="ADAL" clId="{87D653D6-4868-4578-8A65-197AA071C717}" dt="2025-03-11T13:09:45.213" v="119" actId="47"/>
        <pc:sldMkLst>
          <pc:docMk/>
          <pc:sldMk cId="1476365672" sldId="316"/>
        </pc:sldMkLst>
      </pc:sldChg>
      <pc:sldChg chg="modSp new mod">
        <pc:chgData name="Lowder, Nathan - FPAC-NRCS, NC" userId="aebffd68-daf1-4dd1-abf1-26fe6d39dce1" providerId="ADAL" clId="{87D653D6-4868-4578-8A65-197AA071C717}" dt="2025-03-11T13:12:57.761" v="290"/>
        <pc:sldMkLst>
          <pc:docMk/>
          <pc:sldMk cId="1623022579" sldId="316"/>
        </pc:sldMkLst>
      </pc:sldChg>
      <pc:sldChg chg="addSp modSp new mod ord">
        <pc:chgData name="Lowder, Nathan - FPAC-NRCS, NC" userId="aebffd68-daf1-4dd1-abf1-26fe6d39dce1" providerId="ADAL" clId="{87D653D6-4868-4578-8A65-197AA071C717}" dt="2025-03-11T13:22:28.629" v="533" actId="20577"/>
        <pc:sldMkLst>
          <pc:docMk/>
          <pc:sldMk cId="955601771" sldId="317"/>
        </pc:sldMkLst>
      </pc:sldChg>
      <pc:sldChg chg="modSp new mod">
        <pc:chgData name="Lowder, Nathan - FPAC-NRCS, NC" userId="aebffd68-daf1-4dd1-abf1-26fe6d39dce1" providerId="ADAL" clId="{87D653D6-4868-4578-8A65-197AA071C717}" dt="2025-03-11T13:28:51.020" v="611"/>
        <pc:sldMkLst>
          <pc:docMk/>
          <pc:sldMk cId="998504339" sldId="318"/>
        </pc:sldMkLst>
      </pc:sldChg>
      <pc:sldChg chg="modSp new mod">
        <pc:chgData name="Lowder, Nathan - FPAC-NRCS, NC" userId="aebffd68-daf1-4dd1-abf1-26fe6d39dce1" providerId="ADAL" clId="{87D653D6-4868-4578-8A65-197AA071C717}" dt="2025-03-11T13:29:41.825" v="622" actId="1076"/>
        <pc:sldMkLst>
          <pc:docMk/>
          <pc:sldMk cId="3684983745" sldId="319"/>
        </pc:sldMkLst>
      </pc:sldChg>
      <pc:sldChg chg="addSp delSp modSp new mod">
        <pc:chgData name="Lowder, Nathan - FPAC-NRCS, NC" userId="aebffd68-daf1-4dd1-abf1-26fe6d39dce1" providerId="ADAL" clId="{87D653D6-4868-4578-8A65-197AA071C717}" dt="2025-03-11T13:30:44.479" v="626" actId="1076"/>
        <pc:sldMkLst>
          <pc:docMk/>
          <pc:sldMk cId="558144877" sldId="320"/>
        </pc:sldMkLst>
      </pc:sldChg>
      <pc:sldChg chg="modSp new mod">
        <pc:chgData name="Lowder, Nathan - FPAC-NRCS, NC" userId="aebffd68-daf1-4dd1-abf1-26fe6d39dce1" providerId="ADAL" clId="{87D653D6-4868-4578-8A65-197AA071C717}" dt="2025-03-11T13:31:33.760" v="649"/>
        <pc:sldMkLst>
          <pc:docMk/>
          <pc:sldMk cId="530734541" sldId="321"/>
        </pc:sldMkLst>
      </pc:sldChg>
      <pc:sldChg chg="modSp new mod">
        <pc:chgData name="Lowder, Nathan - FPAC-NRCS, NC" userId="aebffd68-daf1-4dd1-abf1-26fe6d39dce1" providerId="ADAL" clId="{87D653D6-4868-4578-8A65-197AA071C717}" dt="2025-03-11T13:34:31.650" v="684" actId="2711"/>
        <pc:sldMkLst>
          <pc:docMk/>
          <pc:sldMk cId="2436595972" sldId="322"/>
        </pc:sldMkLst>
      </pc:sldChg>
      <pc:sldMasterChg chg="delSldLayout">
        <pc:chgData name="Lowder, Nathan - FPAC-NRCS, NC" userId="aebffd68-daf1-4dd1-abf1-26fe6d39dce1" providerId="ADAL" clId="{87D653D6-4868-4578-8A65-197AA071C717}" dt="2025-03-11T13:34:46.473" v="685" actId="47"/>
        <pc:sldMasterMkLst>
          <pc:docMk/>
          <pc:sldMasterMk cId="569656255" sldId="2147483662"/>
        </pc:sldMasterMkLst>
        <pc:sldLayoutChg chg="del">
          <pc:chgData name="Lowder, Nathan - FPAC-NRCS, NC" userId="aebffd68-daf1-4dd1-abf1-26fe6d39dce1" providerId="ADAL" clId="{87D653D6-4868-4578-8A65-197AA071C717}" dt="2025-03-11T13:34:46.473" v="685" actId="47"/>
          <pc:sldLayoutMkLst>
            <pc:docMk/>
            <pc:sldMasterMk cId="569656255" sldId="2147483662"/>
            <pc:sldLayoutMk cId="371705599" sldId="2147483740"/>
          </pc:sldLayoutMkLst>
        </pc:sldLayoutChg>
        <pc:sldLayoutChg chg="del">
          <pc:chgData name="Lowder, Nathan - FPAC-NRCS, NC" userId="aebffd68-daf1-4dd1-abf1-26fe6d39dce1" providerId="ADAL" clId="{87D653D6-4868-4578-8A65-197AA071C717}" dt="2025-03-11T13:09:45.213" v="119" actId="47"/>
          <pc:sldLayoutMkLst>
            <pc:docMk/>
            <pc:sldMasterMk cId="569656255" sldId="2147483662"/>
            <pc:sldLayoutMk cId="948246272" sldId="2147483744"/>
          </pc:sldLayoutMkLst>
        </pc:sldLayoutChg>
        <pc:sldLayoutChg chg="del">
          <pc:chgData name="Lowder, Nathan - FPAC-NRCS, NC" userId="aebffd68-daf1-4dd1-abf1-26fe6d39dce1" providerId="ADAL" clId="{87D653D6-4868-4578-8A65-197AA071C717}" dt="2025-03-11T13:09:45.213" v="119" actId="47"/>
          <pc:sldLayoutMkLst>
            <pc:docMk/>
            <pc:sldMasterMk cId="569656255" sldId="2147483662"/>
            <pc:sldLayoutMk cId="389311083" sldId="2147483745"/>
          </pc:sldLayoutMkLst>
        </pc:sldLayoutChg>
        <pc:sldLayoutChg chg="del">
          <pc:chgData name="Lowder, Nathan - FPAC-NRCS, NC" userId="aebffd68-daf1-4dd1-abf1-26fe6d39dce1" providerId="ADAL" clId="{87D653D6-4868-4578-8A65-197AA071C717}" dt="2025-03-11T13:09:45.213" v="119" actId="47"/>
          <pc:sldLayoutMkLst>
            <pc:docMk/>
            <pc:sldMasterMk cId="569656255" sldId="2147483662"/>
            <pc:sldLayoutMk cId="3026914266" sldId="2147483746"/>
          </pc:sldLayoutMkLst>
        </pc:sldLayoutChg>
        <pc:sldLayoutChg chg="del">
          <pc:chgData name="Lowder, Nathan - FPAC-NRCS, NC" userId="aebffd68-daf1-4dd1-abf1-26fe6d39dce1" providerId="ADAL" clId="{87D653D6-4868-4578-8A65-197AA071C717}" dt="2025-03-11T13:09:45.213" v="119" actId="47"/>
          <pc:sldLayoutMkLst>
            <pc:docMk/>
            <pc:sldMasterMk cId="569656255" sldId="2147483662"/>
            <pc:sldLayoutMk cId="3430716104" sldId="2147483747"/>
          </pc:sldLayoutMkLst>
        </pc:sldLayoutChg>
      </pc:sldMaster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F60EC-E68F-4179-B210-C7A0BEC118CB}"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6BD091-4092-4F28-8EE7-CA2A94FFB267}" type="slidenum">
              <a:rPr lang="en-US" smtClean="0"/>
              <a:t>‹#›</a:t>
            </a:fld>
            <a:endParaRPr lang="en-US"/>
          </a:p>
        </p:txBody>
      </p:sp>
    </p:spTree>
    <p:extLst>
      <p:ext uri="{BB962C8B-B14F-4D97-AF65-F5344CB8AC3E}">
        <p14:creationId xmlns:p14="http://schemas.microsoft.com/office/powerpoint/2010/main" val="3278987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Nathan Lowder NRCS SHD</a:t>
            </a:r>
          </a:p>
        </p:txBody>
      </p:sp>
      <p:sp>
        <p:nvSpPr>
          <p:cNvPr id="4" name="Slide Number Placeholder 3"/>
          <p:cNvSpPr>
            <a:spLocks noGrp="1"/>
          </p:cNvSpPr>
          <p:nvPr>
            <p:ph type="sldNum" sz="quarter" idx="5"/>
          </p:nvPr>
        </p:nvSpPr>
        <p:spPr/>
        <p:txBody>
          <a:bodyPr/>
          <a:lstStyle/>
          <a:p>
            <a:fld id="{826BD091-4092-4F28-8EE7-CA2A94FFB267}" type="slidenum">
              <a:rPr lang="en-US" smtClean="0"/>
              <a:t>1</a:t>
            </a:fld>
            <a:endParaRPr lang="en-US"/>
          </a:p>
        </p:txBody>
      </p:sp>
    </p:spTree>
    <p:extLst>
      <p:ext uri="{BB962C8B-B14F-4D97-AF65-F5344CB8AC3E}">
        <p14:creationId xmlns:p14="http://schemas.microsoft.com/office/powerpoint/2010/main" val="1488857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paper by </a:t>
            </a:r>
            <a:r>
              <a:rPr lang="en-US" dirty="0" err="1"/>
              <a:t>Baraibar</a:t>
            </a:r>
            <a:r>
              <a:rPr lang="en-US" dirty="0"/>
              <a:t> et al.. 2018</a:t>
            </a:r>
          </a:p>
        </p:txBody>
      </p:sp>
      <p:sp>
        <p:nvSpPr>
          <p:cNvPr id="4" name="Slide Number Placeholder 3"/>
          <p:cNvSpPr>
            <a:spLocks noGrp="1"/>
          </p:cNvSpPr>
          <p:nvPr>
            <p:ph type="sldNum" sz="quarter" idx="5"/>
          </p:nvPr>
        </p:nvSpPr>
        <p:spPr/>
        <p:txBody>
          <a:bodyPr/>
          <a:lstStyle/>
          <a:p>
            <a:fld id="{826BD091-4092-4F28-8EE7-CA2A94FFB267}" type="slidenum">
              <a:rPr lang="en-US" smtClean="0"/>
              <a:t>5</a:t>
            </a:fld>
            <a:endParaRPr lang="en-US"/>
          </a:p>
        </p:txBody>
      </p:sp>
    </p:spTree>
    <p:extLst>
      <p:ext uri="{BB962C8B-B14F-4D97-AF65-F5344CB8AC3E}">
        <p14:creationId xmlns:p14="http://schemas.microsoft.com/office/powerpoint/2010/main" val="41659944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195134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0371995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6955462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72415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847547" y="1554643"/>
            <a:ext cx="1296457"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105642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A8611-EF7C-405D-AEB1-7214B1F83E71}"/>
              </a:ext>
            </a:extLst>
          </p:cNvPr>
          <p:cNvSpPr>
            <a:spLocks noGrp="1"/>
          </p:cNvSpPr>
          <p:nvPr>
            <p:ph type="title" hasCustomPrompt="1"/>
          </p:nvPr>
        </p:nvSpPr>
        <p:spPr>
          <a:xfrm>
            <a:off x="1212100" y="2225446"/>
            <a:ext cx="6719801" cy="842791"/>
          </a:xfrm>
        </p:spPr>
        <p:txBody>
          <a:bodyPr/>
          <a:lstStyle>
            <a:lvl1pPr>
              <a:defRPr/>
            </a:lvl1pPr>
          </a:lstStyle>
          <a:p>
            <a:r>
              <a:rPr lang="en-US"/>
              <a:t>Title Slide</a:t>
            </a:r>
          </a:p>
        </p:txBody>
      </p:sp>
      <p:sp>
        <p:nvSpPr>
          <p:cNvPr id="10" name="Text Placeholder 9">
            <a:extLst>
              <a:ext uri="{FF2B5EF4-FFF2-40B4-BE49-F238E27FC236}">
                <a16:creationId xmlns:a16="http://schemas.microsoft.com/office/drawing/2014/main" id="{092FA6A5-4692-47A8-A2AD-6161B2DE3E0C}"/>
              </a:ext>
            </a:extLst>
          </p:cNvPr>
          <p:cNvSpPr>
            <a:spLocks noGrp="1"/>
          </p:cNvSpPr>
          <p:nvPr>
            <p:ph type="body" sz="quarter" idx="11" hasCustomPrompt="1"/>
          </p:nvPr>
        </p:nvSpPr>
        <p:spPr>
          <a:xfrm>
            <a:off x="3367087" y="3535765"/>
            <a:ext cx="2409825" cy="508000"/>
          </a:xfrm>
        </p:spPr>
        <p:txBody>
          <a:bodyPr/>
          <a:lstStyle>
            <a:lvl1pPr marL="0" indent="0" algn="ctr">
              <a:buNone/>
              <a:defRPr/>
            </a:lvl1pPr>
          </a:lstStyle>
          <a:p>
            <a:pPr lvl="0"/>
            <a:r>
              <a:rPr lang="en-US"/>
              <a:t>Name</a:t>
            </a:r>
          </a:p>
        </p:txBody>
      </p:sp>
    </p:spTree>
    <p:extLst>
      <p:ext uri="{BB962C8B-B14F-4D97-AF65-F5344CB8AC3E}">
        <p14:creationId xmlns:p14="http://schemas.microsoft.com/office/powerpoint/2010/main" val="2631989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dirty="0"/>
              <a:t>Module 1 </a:t>
            </a:r>
            <a:r>
              <a:rPr lang="en-US" sz="1350"/>
              <a:t>- Introduction</a:t>
            </a:r>
            <a:endParaRPr lang="en-US" sz="1350"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algn="ctr">
              <a:spcBef>
                <a:spcPts val="200"/>
              </a:spcBef>
            </a:pP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1050"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1050"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lang="en-US" sz="97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97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2609781" cy="253916"/>
          </a:xfrm>
          <a:prstGeom prst="rect">
            <a:avLst/>
          </a:prstGeom>
          <a:noFill/>
        </p:spPr>
        <p:txBody>
          <a:bodyPr wrap="square" rtlCol="0">
            <a:spAutoFit/>
          </a:bodyPr>
          <a:lstStyle/>
          <a:p>
            <a:pPr algn="l">
              <a:spcBef>
                <a:spcPts val="450"/>
              </a:spcBef>
            </a:pPr>
            <a:r>
              <a:rPr lang="en-US" sz="1050"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a:t>
            </a:r>
            <a:r>
              <a:rPr lang="en-US" sz="1050" b="1" kern="1200" spc="8" baseline="0">
                <a:solidFill>
                  <a:schemeClr val="bg1"/>
                </a:solidFill>
                <a:latin typeface="Montserrat" pitchFamily="2" charset="0"/>
                <a:ea typeface="Open Sans" panose="020B0606030504020204" pitchFamily="34" charset="0"/>
                <a:cs typeface="Open Sans" panose="020B0606030504020204" pitchFamily="34" charset="0"/>
              </a:rPr>
              <a:t>, East</a:t>
            </a:r>
            <a:endParaRPr lang="en-US" sz="900"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42" r:id="rId2"/>
    <p:sldLayoutId id="2147483735" r:id="rId3"/>
    <p:sldLayoutId id="2147483736" r:id="rId4"/>
    <p:sldLayoutId id="2147483737" r:id="rId5"/>
    <p:sldLayoutId id="2147483722" r:id="rId6"/>
    <p:sldLayoutId id="2147483739" r:id="rId7"/>
    <p:sldLayoutId id="2147483720" r:id="rId8"/>
    <p:sldLayoutId id="2147483743" r:id="rId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teams.microsoft.com/l/file/D6DBD638-6C35-4F66-B6D6-DDDB12614645?tenantId=ed5b36e7-01ee-4ebc-867e-e03cfa0d4697&amp;fileType=pptx&amp;objectUrl=https%3A%2F%2Fusdagcc.sharepoint.com%2Fsites%2FFPAC-NRCS-SoilHealthDivision%2FShared%20Documents%2FGeneral%2FTechnical%2FDocuments%20for%20Review%2FAdvanced%20Cover%20Crops%20Training%2FModule%201%20Student%20Presentation%20Template.pptx&amp;baseUrl=https%3A%2F%2Fusdagcc.sharepoint.com%2Fsites%2FFPAC-NRCS-SoilHealthDivision&amp;serviceName=teams&amp;threadId=19:e459d65b1dec45d6a5c6b1d7d7c1abe5@thread.skype&amp;groupId=85dd8e22-9f46-4e5b-9253-482220dc0364"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Layout" Target="../slideLayouts/slideLayout7.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79EF51B-C868-4B19-B417-994FD311542D}"/>
              </a:ext>
            </a:extLst>
          </p:cNvPr>
          <p:cNvSpPr>
            <a:spLocks noGrp="1"/>
          </p:cNvSpPr>
          <p:nvPr>
            <p:ph sz="quarter" idx="14"/>
          </p:nvPr>
        </p:nvSpPr>
        <p:spPr/>
        <p:txBody>
          <a:bodyPr/>
          <a:lstStyle/>
          <a:p>
            <a:r>
              <a:rPr lang="en-US" dirty="0"/>
              <a:t>Soil Health Division</a:t>
            </a:r>
          </a:p>
        </p:txBody>
      </p:sp>
      <p:pic>
        <p:nvPicPr>
          <p:cNvPr id="12" name="Picture Placeholder 11" descr="A picture containing flower, plant, vegetable&#10;&#10;AI-generated content may be incorrect.">
            <a:extLst>
              <a:ext uri="{FF2B5EF4-FFF2-40B4-BE49-F238E27FC236}">
                <a16:creationId xmlns:a16="http://schemas.microsoft.com/office/drawing/2014/main" id="{631E3BEE-CC25-13D4-A83B-ABA616B6FC78}"/>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10" name="Picture Placeholder 9" descr="A picture containing grass, outdoor, lush, highland&#10;&#10;AI-generated content may be incorrect.">
            <a:extLst>
              <a:ext uri="{FF2B5EF4-FFF2-40B4-BE49-F238E27FC236}">
                <a16:creationId xmlns:a16="http://schemas.microsoft.com/office/drawing/2014/main" id="{C23E765F-DDF1-4131-BFE4-4CAC6314B91B}"/>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14" name="Picture Placeholder 13" descr="A picture containing grass, outdoor, plant, vegetable&#10;&#10;AI-generated content may be incorrect.">
            <a:extLst>
              <a:ext uri="{FF2B5EF4-FFF2-40B4-BE49-F238E27FC236}">
                <a16:creationId xmlns:a16="http://schemas.microsoft.com/office/drawing/2014/main" id="{0D6DBAFF-200B-9016-A813-DF9BE4636D2C}"/>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0F95A797-F557-4676-B2D5-49607E81A30B}"/>
              </a:ext>
            </a:extLst>
          </p:cNvPr>
          <p:cNvSpPr>
            <a:spLocks noGrp="1"/>
          </p:cNvSpPr>
          <p:nvPr>
            <p:ph type="title" idx="4294967295"/>
          </p:nvPr>
        </p:nvSpPr>
        <p:spPr>
          <a:xfrm>
            <a:off x="78380" y="1488517"/>
            <a:ext cx="4304584" cy="842963"/>
          </a:xfrm>
        </p:spPr>
        <p:txBody>
          <a:bodyPr/>
          <a:lstStyle/>
          <a:p>
            <a:r>
              <a:rPr lang="en-US" dirty="0">
                <a:solidFill>
                  <a:schemeClr val="bg1"/>
                </a:solidFill>
              </a:rPr>
              <a:t>Cover Crops for Soil Health</a:t>
            </a:r>
          </a:p>
        </p:txBody>
      </p:sp>
    </p:spTree>
    <p:extLst>
      <p:ext uri="{BB962C8B-B14F-4D97-AF65-F5344CB8AC3E}">
        <p14:creationId xmlns:p14="http://schemas.microsoft.com/office/powerpoint/2010/main" val="2124098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71744-8A7C-D4F2-1D79-F214764C2341}"/>
              </a:ext>
            </a:extLst>
          </p:cNvPr>
          <p:cNvSpPr>
            <a:spLocks noGrp="1"/>
          </p:cNvSpPr>
          <p:nvPr>
            <p:ph type="title"/>
          </p:nvPr>
        </p:nvSpPr>
        <p:spPr>
          <a:xfrm>
            <a:off x="341376" y="546355"/>
            <a:ext cx="7886700" cy="629051"/>
          </a:xfrm>
        </p:spPr>
        <p:txBody>
          <a:bodyPr/>
          <a:lstStyle/>
          <a:p>
            <a:r>
              <a:rPr lang="en-US" sz="3200" dirty="0">
                <a:solidFill>
                  <a:schemeClr val="tx1">
                    <a:lumMod val="85000"/>
                    <a:lumOff val="15000"/>
                  </a:schemeClr>
                </a:solidFill>
              </a:rPr>
              <a:t>How do we match the cover crop to our goals?</a:t>
            </a:r>
            <a:endParaRPr lang="en-US" dirty="0"/>
          </a:p>
        </p:txBody>
      </p:sp>
      <p:pic>
        <p:nvPicPr>
          <p:cNvPr id="4" name="Content Placeholder 3">
            <a:extLst>
              <a:ext uri="{FF2B5EF4-FFF2-40B4-BE49-F238E27FC236}">
                <a16:creationId xmlns:a16="http://schemas.microsoft.com/office/drawing/2014/main" id="{5DEE359E-975B-7DC7-8956-56F328AF32F5}"/>
              </a:ext>
            </a:extLst>
          </p:cNvPr>
          <p:cNvPicPr>
            <a:picLocks noGrp="1" noChangeAspect="1"/>
          </p:cNvPicPr>
          <p:nvPr>
            <p:ph sz="quarter" idx="10"/>
          </p:nvPr>
        </p:nvPicPr>
        <p:blipFill>
          <a:blip r:embed="rId2" cstate="screen">
            <a:extLst>
              <a:ext uri="{28A0092B-C50C-407E-A947-70E740481C1C}">
                <a14:useLocalDpi xmlns:a14="http://schemas.microsoft.com/office/drawing/2010/main"/>
              </a:ext>
            </a:extLst>
          </a:blip>
          <a:stretch>
            <a:fillRect/>
          </a:stretch>
        </p:blipFill>
        <p:spPr>
          <a:xfrm>
            <a:off x="639057" y="1627188"/>
            <a:ext cx="8015111" cy="4508500"/>
          </a:xfrm>
          <a:prstGeom prst="rect">
            <a:avLst/>
          </a:prstGeom>
        </p:spPr>
      </p:pic>
    </p:spTree>
    <p:extLst>
      <p:ext uri="{BB962C8B-B14F-4D97-AF65-F5344CB8AC3E}">
        <p14:creationId xmlns:p14="http://schemas.microsoft.com/office/powerpoint/2010/main" val="558144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50CE7-3224-2B03-437F-AAC6CA13095B}"/>
              </a:ext>
            </a:extLst>
          </p:cNvPr>
          <p:cNvSpPr>
            <a:spLocks noGrp="1"/>
          </p:cNvSpPr>
          <p:nvPr>
            <p:ph type="title"/>
          </p:nvPr>
        </p:nvSpPr>
        <p:spPr/>
        <p:txBody>
          <a:bodyPr/>
          <a:lstStyle/>
          <a:p>
            <a:r>
              <a:rPr lang="en-US" dirty="0"/>
              <a:t>Cover Crop Exercise</a:t>
            </a:r>
          </a:p>
        </p:txBody>
      </p:sp>
      <p:sp>
        <p:nvSpPr>
          <p:cNvPr id="3" name="Content Placeholder 2">
            <a:extLst>
              <a:ext uri="{FF2B5EF4-FFF2-40B4-BE49-F238E27FC236}">
                <a16:creationId xmlns:a16="http://schemas.microsoft.com/office/drawing/2014/main" id="{3D226BA5-9A14-75D1-CBE2-17839B2AA617}"/>
              </a:ext>
            </a:extLst>
          </p:cNvPr>
          <p:cNvSpPr>
            <a:spLocks noGrp="1"/>
          </p:cNvSpPr>
          <p:nvPr>
            <p:ph sz="quarter" idx="10"/>
          </p:nvPr>
        </p:nvSpPr>
        <p:spPr/>
        <p:txBody>
          <a:bodyPr/>
          <a:lstStyle/>
          <a:p>
            <a:pPr marL="0" indent="0">
              <a:buNone/>
            </a:pPr>
            <a:r>
              <a:rPr lang="en-US" sz="2400" dirty="0"/>
              <a:t>Understanding cover crop species and variety characteristics is critical to good cover crop planning to meet producer goals.</a:t>
            </a:r>
          </a:p>
          <a:p>
            <a:pPr marL="0" indent="0">
              <a:buNone/>
            </a:pPr>
            <a:endParaRPr lang="en-US" sz="2400" dirty="0"/>
          </a:p>
          <a:p>
            <a:pPr marL="0" indent="0">
              <a:buNone/>
            </a:pPr>
            <a:r>
              <a:rPr lang="en-US" sz="2400" dirty="0"/>
              <a:t>The pre class assignment and following exercise is designed to help the group learn about common cover crops.</a:t>
            </a:r>
          </a:p>
          <a:p>
            <a:endParaRPr lang="en-US" dirty="0"/>
          </a:p>
        </p:txBody>
      </p:sp>
    </p:spTree>
    <p:extLst>
      <p:ext uri="{BB962C8B-B14F-4D97-AF65-F5344CB8AC3E}">
        <p14:creationId xmlns:p14="http://schemas.microsoft.com/office/powerpoint/2010/main" val="530734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F9FB3-211F-B88B-EE22-625F16358262}"/>
              </a:ext>
            </a:extLst>
          </p:cNvPr>
          <p:cNvSpPr>
            <a:spLocks noGrp="1"/>
          </p:cNvSpPr>
          <p:nvPr>
            <p:ph type="title"/>
          </p:nvPr>
        </p:nvSpPr>
        <p:spPr/>
        <p:txBody>
          <a:bodyPr/>
          <a:lstStyle/>
          <a:p>
            <a:r>
              <a:rPr lang="en-US" dirty="0"/>
              <a:t>Cover Crop Activity</a:t>
            </a:r>
          </a:p>
        </p:txBody>
      </p:sp>
      <p:sp>
        <p:nvSpPr>
          <p:cNvPr id="3" name="Content Placeholder 2">
            <a:extLst>
              <a:ext uri="{FF2B5EF4-FFF2-40B4-BE49-F238E27FC236}">
                <a16:creationId xmlns:a16="http://schemas.microsoft.com/office/drawing/2014/main" id="{ACE16584-A9CC-3AE3-9416-0DC89A245621}"/>
              </a:ext>
            </a:extLst>
          </p:cNvPr>
          <p:cNvSpPr>
            <a:spLocks noGrp="1"/>
          </p:cNvSpPr>
          <p:nvPr>
            <p:ph sz="quarter" idx="10"/>
          </p:nvPr>
        </p:nvSpPr>
        <p:spPr/>
        <p:txBody>
          <a:bodyPr/>
          <a:lstStyle/>
          <a:p>
            <a:pPr marL="0" indent="0" fontAlgn="base">
              <a:spcBef>
                <a:spcPts val="0"/>
              </a:spcBef>
              <a:buNone/>
            </a:pPr>
            <a:r>
              <a:rPr lang="en-US" sz="1200" b="1" dirty="0">
                <a:effectLst/>
                <a:ea typeface="Times New Roman" panose="02020603050405020304" pitchFamily="18" charset="0"/>
                <a:cs typeface="Calibri Light"/>
              </a:rPr>
              <a:t>Students have </a:t>
            </a:r>
            <a:r>
              <a:rPr lang="en-US" sz="1200" b="1" dirty="0">
                <a:ea typeface="Times New Roman" panose="02020603050405020304" pitchFamily="18" charset="0"/>
                <a:cs typeface="Calibri Light"/>
              </a:rPr>
              <a:t>prepared </a:t>
            </a:r>
            <a:r>
              <a:rPr lang="en-US" sz="1200" b="1" dirty="0">
                <a:effectLst/>
                <a:ea typeface="Times New Roman" panose="02020603050405020304" pitchFamily="18" charset="0"/>
                <a:cs typeface="Calibri Light"/>
              </a:rPr>
              <a:t>information for 1-2 cover crop species. Their information has been compiled in </a:t>
            </a:r>
            <a:r>
              <a:rPr lang="en-US" sz="1200" b="1" dirty="0">
                <a:ea typeface="Times New Roman" panose="02020603050405020304" pitchFamily="18" charset="0"/>
                <a:cs typeface="Calibri Light"/>
              </a:rPr>
              <a:t>a handout</a:t>
            </a:r>
            <a:r>
              <a:rPr lang="en-US" sz="1200" b="1" dirty="0">
                <a:effectLst/>
                <a:ea typeface="Times New Roman" panose="02020603050405020304" pitchFamily="18" charset="0"/>
                <a:cs typeface="Calibri Light"/>
              </a:rPr>
              <a:t> which will be distributed to the class.</a:t>
            </a:r>
            <a:r>
              <a:rPr lang="en-US" sz="1200" b="1" dirty="0">
                <a:ea typeface="Times New Roman" panose="02020603050405020304" pitchFamily="18" charset="0"/>
                <a:cs typeface="Calibri Light"/>
              </a:rPr>
              <a:t> </a:t>
            </a:r>
            <a:r>
              <a:rPr lang="en-US" sz="1200" b="1" dirty="0">
                <a:effectLst/>
                <a:ea typeface="Times New Roman" panose="02020603050405020304" pitchFamily="18" charset="0"/>
                <a:cs typeface="Calibri Light"/>
              </a:rPr>
              <a:t> During the course</a:t>
            </a:r>
            <a:r>
              <a:rPr lang="en-US" sz="1200" b="1" dirty="0">
                <a:ea typeface="Times New Roman" panose="02020603050405020304" pitchFamily="18" charset="0"/>
                <a:cs typeface="Calibri Light"/>
              </a:rPr>
              <a:t>,</a:t>
            </a:r>
            <a:r>
              <a:rPr lang="en-US" sz="1200" b="1" dirty="0">
                <a:effectLst/>
                <a:ea typeface="Times New Roman" panose="02020603050405020304" pitchFamily="18" charset="0"/>
                <a:cs typeface="Calibri Light"/>
              </a:rPr>
              <a:t> the information will be presented during the CC plant ID activity in 30 min increments.</a:t>
            </a:r>
            <a:endParaRPr lang="en-US" sz="1200" dirty="0">
              <a:effectLst/>
              <a:ea typeface="Times New Roman" panose="02020603050405020304" pitchFamily="18" charset="0"/>
              <a:cs typeface="Calibri Light"/>
            </a:endParaRPr>
          </a:p>
          <a:p>
            <a:pPr marL="0" marR="0" indent="0" fontAlgn="base">
              <a:spcBef>
                <a:spcPts val="0"/>
              </a:spcBef>
              <a:spcAft>
                <a:spcPts val="0"/>
              </a:spcAft>
              <a:buNone/>
            </a:pPr>
            <a:endParaRPr lang="en-US" sz="1200" dirty="0">
              <a:effectLst/>
              <a:ea typeface="Times New Roman" panose="02020603050405020304" pitchFamily="18" charset="0"/>
            </a:endParaRPr>
          </a:p>
          <a:p>
            <a:pPr marL="0" marR="0" indent="0" fontAlgn="base">
              <a:spcBef>
                <a:spcPts val="0"/>
              </a:spcBef>
              <a:spcAft>
                <a:spcPts val="0"/>
              </a:spcAft>
              <a:buNone/>
            </a:pPr>
            <a:r>
              <a:rPr lang="en-US" sz="1200" b="1" u="sng" dirty="0">
                <a:effectLst/>
                <a:ea typeface="Times New Roman" panose="02020603050405020304" pitchFamily="18" charset="0"/>
              </a:rPr>
              <a:t>Pre-Course Activity</a:t>
            </a:r>
            <a:endParaRPr lang="en-US" sz="1200" u="sng" dirty="0">
              <a:effectLst/>
              <a:ea typeface="Times New Roman" panose="02020603050405020304" pitchFamily="18" charset="0"/>
            </a:endParaRPr>
          </a:p>
          <a:p>
            <a:pPr marL="342900" marR="0" lvl="0" indent="-342900" fontAlgn="base">
              <a:spcBef>
                <a:spcPts val="0"/>
              </a:spcBef>
              <a:spcAft>
                <a:spcPts val="0"/>
              </a:spcAft>
              <a:buFont typeface="+mj-lt"/>
              <a:buAutoNum type="alphaLcParenR"/>
              <a:tabLst>
                <a:tab pos="457200" algn="l"/>
              </a:tabLst>
            </a:pPr>
            <a:r>
              <a:rPr lang="en-US" sz="1200" dirty="0">
                <a:effectLst/>
                <a:ea typeface="Times New Roman" panose="02020603050405020304" pitchFamily="18" charset="0"/>
              </a:rPr>
              <a:t>Use ppt. template </a:t>
            </a:r>
            <a:r>
              <a:rPr lang="en-US" sz="1200" u="sng" dirty="0">
                <a:solidFill>
                  <a:srgbClr val="0563C1"/>
                </a:solidFill>
                <a:effectLst/>
                <a:ea typeface="Times New Roman" panose="02020603050405020304" pitchFamily="18" charset="0"/>
                <a:hlinkClick r:id="rId2"/>
              </a:rPr>
              <a:t>student ppt. template</a:t>
            </a:r>
            <a:r>
              <a:rPr lang="en-US" sz="1200" dirty="0">
                <a:effectLst/>
                <a:ea typeface="Times New Roman" panose="02020603050405020304" pitchFamily="18" charset="0"/>
              </a:rPr>
              <a:t> to prepare information about their assigned cover crops.</a:t>
            </a:r>
          </a:p>
          <a:p>
            <a:pPr marL="342900" marR="0" lvl="0" indent="-342900" fontAlgn="base">
              <a:spcBef>
                <a:spcPts val="0"/>
              </a:spcBef>
              <a:spcAft>
                <a:spcPts val="0"/>
              </a:spcAft>
              <a:buFont typeface="+mj-lt"/>
              <a:buAutoNum type="alphaLcParenR"/>
              <a:tabLst>
                <a:tab pos="457200" algn="l"/>
              </a:tabLst>
            </a:pPr>
            <a:r>
              <a:rPr lang="en-US" sz="1200" dirty="0">
                <a:effectLst/>
                <a:ea typeface="Times New Roman" panose="02020603050405020304" pitchFamily="18" charset="0"/>
              </a:rPr>
              <a:t>One or two slides per species.</a:t>
            </a:r>
          </a:p>
          <a:p>
            <a:pPr marL="342900" indent="-342900" fontAlgn="base">
              <a:spcBef>
                <a:spcPts val="0"/>
              </a:spcBef>
              <a:buFont typeface="+mj-lt"/>
              <a:buAutoNum type="alphaLcParenR"/>
              <a:tabLst>
                <a:tab pos="457200" algn="l"/>
              </a:tabLst>
            </a:pPr>
            <a:r>
              <a:rPr lang="en-US" sz="1200" dirty="0">
                <a:effectLst/>
                <a:ea typeface="Times New Roman" panose="02020603050405020304" pitchFamily="18" charset="0"/>
                <a:cs typeface="Calibri Light"/>
              </a:rPr>
              <a:t>Slides should include pros and </a:t>
            </a:r>
            <a:r>
              <a:rPr lang="en-US" sz="1200" dirty="0">
                <a:ea typeface="Times New Roman" panose="02020603050405020304" pitchFamily="18" charset="0"/>
                <a:cs typeface="Calibri Light"/>
              </a:rPr>
              <a:t>cons and several</a:t>
            </a:r>
            <a:r>
              <a:rPr lang="en-US" sz="1200" dirty="0">
                <a:effectLst/>
                <a:ea typeface="Times New Roman" panose="02020603050405020304" pitchFamily="18" charset="0"/>
                <a:cs typeface="Calibri Light"/>
              </a:rPr>
              <a:t> pictures (possibly of seeds and different growth stages).</a:t>
            </a:r>
          </a:p>
          <a:p>
            <a:pPr marL="342900" marR="0" lvl="0" indent="-342900" fontAlgn="base">
              <a:spcBef>
                <a:spcPts val="0"/>
              </a:spcBef>
              <a:spcAft>
                <a:spcPts val="0"/>
              </a:spcAft>
              <a:buFont typeface="+mj-lt"/>
              <a:buAutoNum type="alphaLcParenR"/>
              <a:tabLst>
                <a:tab pos="457200" algn="l"/>
              </a:tabLst>
            </a:pPr>
            <a:r>
              <a:rPr lang="en-US" sz="1200" dirty="0">
                <a:effectLst/>
                <a:ea typeface="Times New Roman" panose="02020603050405020304" pitchFamily="18" charset="0"/>
              </a:rPr>
              <a:t>Send assignment 2-3 weeks prior to class.</a:t>
            </a:r>
          </a:p>
          <a:p>
            <a:pPr marL="342900" indent="-342900">
              <a:spcBef>
                <a:spcPts val="0"/>
              </a:spcBef>
              <a:buFont typeface="+mj-lt"/>
              <a:buAutoNum type="alphaLcParenR"/>
              <a:tabLst>
                <a:tab pos="457200" algn="l"/>
              </a:tabLst>
            </a:pPr>
            <a:r>
              <a:rPr lang="en-US" sz="1200" dirty="0">
                <a:effectLst/>
                <a:ea typeface="Times New Roman" panose="02020603050405020304" pitchFamily="18" charset="0"/>
                <a:cs typeface="Calibri Light"/>
              </a:rPr>
              <a:t>Participants will send in 3-4 slides </a:t>
            </a:r>
            <a:r>
              <a:rPr lang="en-US" sz="1200" dirty="0">
                <a:ea typeface="Times New Roman" panose="02020603050405020304" pitchFamily="18" charset="0"/>
                <a:cs typeface="Calibri Light"/>
              </a:rPr>
              <a:t>prior </a:t>
            </a:r>
            <a:r>
              <a:rPr lang="en-US" sz="1200" dirty="0">
                <a:effectLst/>
                <a:ea typeface="Times New Roman" panose="02020603050405020304" pitchFamily="18" charset="0"/>
                <a:cs typeface="Calibri Light"/>
              </a:rPr>
              <a:t>to course:</a:t>
            </a:r>
            <a:r>
              <a:rPr lang="en-US" sz="1200" dirty="0">
                <a:ea typeface="Times New Roman" panose="02020603050405020304" pitchFamily="18" charset="0"/>
                <a:cs typeface="Calibri Light"/>
              </a:rPr>
              <a:t> </a:t>
            </a:r>
            <a:r>
              <a:rPr lang="en-US" sz="1200" dirty="0">
                <a:effectLst/>
                <a:ea typeface="Times New Roman" panose="02020603050405020304" pitchFamily="18" charset="0"/>
                <a:cs typeface="Calibri Light"/>
              </a:rPr>
              <a:t> Slide one will be an introduction of the participant.</a:t>
            </a:r>
            <a:r>
              <a:rPr lang="en-US" sz="1200" dirty="0">
                <a:ea typeface="Times New Roman" panose="02020603050405020304" pitchFamily="18" charset="0"/>
                <a:cs typeface="Calibri Light"/>
              </a:rPr>
              <a:t> </a:t>
            </a:r>
            <a:r>
              <a:rPr lang="en-US" sz="1200" dirty="0">
                <a:effectLst/>
                <a:ea typeface="Times New Roman" panose="02020603050405020304" pitchFamily="18" charset="0"/>
                <a:cs typeface="Calibri Light"/>
              </a:rPr>
              <a:t> The remaining two slide will be the cover crop slides.</a:t>
            </a:r>
            <a:r>
              <a:rPr lang="en-US" sz="1200" dirty="0">
                <a:ea typeface="Times New Roman" panose="02020603050405020304" pitchFamily="18" charset="0"/>
                <a:cs typeface="Calibri Light"/>
              </a:rPr>
              <a:t>  </a:t>
            </a:r>
            <a:endParaRPr lang="en-US" sz="1200" dirty="0">
              <a:effectLst/>
              <a:ea typeface="Times New Roman" panose="02020603050405020304" pitchFamily="18" charset="0"/>
            </a:endParaRPr>
          </a:p>
          <a:p>
            <a:pPr marL="342900" indent="-342900">
              <a:spcBef>
                <a:spcPts val="0"/>
              </a:spcBef>
              <a:buFont typeface="+mj-lt"/>
              <a:buAutoNum type="alphaLcParenR"/>
              <a:tabLst>
                <a:tab pos="457200" algn="l"/>
              </a:tabLst>
            </a:pPr>
            <a:r>
              <a:rPr lang="en-US" sz="1200" dirty="0">
                <a:effectLst/>
                <a:ea typeface="Times New Roman" panose="02020603050405020304" pitchFamily="18" charset="0"/>
                <a:cs typeface="Calibri Light"/>
              </a:rPr>
              <a:t>Presentation </a:t>
            </a:r>
            <a:r>
              <a:rPr lang="en-US" sz="1200" dirty="0">
                <a:ea typeface="Times New Roman" panose="02020603050405020304" pitchFamily="18" charset="0"/>
                <a:cs typeface="Calibri Light"/>
              </a:rPr>
              <a:t>slides</a:t>
            </a:r>
            <a:r>
              <a:rPr lang="en-US" sz="1200" dirty="0">
                <a:effectLst/>
                <a:ea typeface="Times New Roman" panose="02020603050405020304" pitchFamily="18" charset="0"/>
                <a:cs typeface="Calibri Light"/>
              </a:rPr>
              <a:t> will be compiled by the SHS to compile a cover crop resource for the class. </a:t>
            </a:r>
            <a:r>
              <a:rPr lang="en-US" sz="1200" dirty="0">
                <a:ea typeface="Times New Roman" panose="02020603050405020304" pitchFamily="18" charset="0"/>
                <a:cs typeface="Calibri Light"/>
              </a:rPr>
              <a:t>Make sure to cite</a:t>
            </a:r>
            <a:r>
              <a:rPr lang="en-US" sz="1200" dirty="0">
                <a:effectLst/>
                <a:ea typeface="Times New Roman" panose="02020603050405020304" pitchFamily="18" charset="0"/>
                <a:cs typeface="Calibri Light"/>
              </a:rPr>
              <a:t> sources for cover crop information.</a:t>
            </a:r>
          </a:p>
          <a:p>
            <a:pPr marL="0" marR="0" indent="0">
              <a:spcBef>
                <a:spcPts val="0"/>
              </a:spcBef>
              <a:spcAft>
                <a:spcPts val="0"/>
              </a:spcAft>
              <a:buNone/>
            </a:pPr>
            <a:endParaRPr lang="en-US" sz="1200" dirty="0">
              <a:effectLst/>
              <a:ea typeface="Times New Roman" panose="02020603050405020304" pitchFamily="18" charset="0"/>
            </a:endParaRPr>
          </a:p>
          <a:p>
            <a:pPr marL="0" marR="0" indent="0">
              <a:lnSpc>
                <a:spcPct val="107000"/>
              </a:lnSpc>
              <a:spcBef>
                <a:spcPts val="0"/>
              </a:spcBef>
              <a:spcAft>
                <a:spcPts val="800"/>
              </a:spcAft>
              <a:buNone/>
            </a:pPr>
            <a:r>
              <a:rPr lang="en-US" sz="1200" b="1" u="sng" dirty="0">
                <a:effectLst/>
                <a:ea typeface="Calibri" panose="020F0502020204030204" pitchFamily="34" charset="0"/>
                <a:cs typeface="Arial" panose="020B0604020202020204" pitchFamily="34" charset="0"/>
              </a:rPr>
              <a:t>Cover Crop Plant ID Activity </a:t>
            </a:r>
            <a:endParaRPr lang="en-US" sz="1200" dirty="0">
              <a:effectLst/>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200" dirty="0">
                <a:effectLst/>
                <a:ea typeface="Calibri" panose="020F0502020204030204" pitchFamily="34" charset="0"/>
                <a:cs typeface="Arial"/>
              </a:rPr>
              <a:t>10 “mystery” cover crop plants will be </a:t>
            </a:r>
            <a:r>
              <a:rPr lang="en-US" sz="1200" dirty="0">
                <a:ea typeface="Calibri" panose="020F0502020204030204" pitchFamily="34" charset="0"/>
                <a:cs typeface="Arial"/>
              </a:rPr>
              <a:t>placed</a:t>
            </a:r>
            <a:r>
              <a:rPr lang="en-US" sz="1200" dirty="0">
                <a:effectLst/>
                <a:ea typeface="Calibri" panose="020F0502020204030204" pitchFamily="34" charset="0"/>
                <a:cs typeface="Arial"/>
              </a:rPr>
              <a:t> at the front of the room with its seeds prior to class</a:t>
            </a:r>
          </a:p>
          <a:p>
            <a:pPr marL="0" marR="0">
              <a:lnSpc>
                <a:spcPct val="107000"/>
              </a:lnSpc>
              <a:spcBef>
                <a:spcPts val="0"/>
              </a:spcBef>
              <a:spcAft>
                <a:spcPts val="800"/>
              </a:spcAft>
            </a:pPr>
            <a:r>
              <a:rPr lang="en-US" sz="1200" dirty="0">
                <a:effectLst/>
                <a:ea typeface="Calibri" panose="020F0502020204030204" pitchFamily="34" charset="0"/>
                <a:cs typeface="Arial" panose="020B0604020202020204" pitchFamily="34" charset="0"/>
              </a:rPr>
              <a:t>Students will have to investigate the pot to identify their plant – 10 min</a:t>
            </a:r>
          </a:p>
          <a:p>
            <a:pPr marL="0" marR="0">
              <a:lnSpc>
                <a:spcPct val="107000"/>
              </a:lnSpc>
              <a:spcBef>
                <a:spcPts val="0"/>
              </a:spcBef>
              <a:spcAft>
                <a:spcPts val="800"/>
              </a:spcAft>
            </a:pPr>
            <a:r>
              <a:rPr lang="en-US" sz="1200" dirty="0">
                <a:effectLst/>
                <a:ea typeface="Calibri" panose="020F0502020204030204" pitchFamily="34" charset="0"/>
                <a:cs typeface="Arial" panose="020B0604020202020204" pitchFamily="34" charset="0"/>
              </a:rPr>
              <a:t>Student whose plants are present will give a 1-2 min presentation on the plant – 20-30 min</a:t>
            </a:r>
          </a:p>
          <a:p>
            <a:pPr marL="0" marR="0">
              <a:lnSpc>
                <a:spcPct val="107000"/>
              </a:lnSpc>
              <a:spcBef>
                <a:spcPts val="0"/>
              </a:spcBef>
              <a:spcAft>
                <a:spcPts val="800"/>
              </a:spcAft>
            </a:pPr>
            <a:r>
              <a:rPr lang="en-US" sz="1200" dirty="0">
                <a:effectLst/>
                <a:ea typeface="Calibri" panose="020F0502020204030204" pitchFamily="34" charset="0"/>
                <a:cs typeface="Arial" panose="020B0604020202020204" pitchFamily="34" charset="0"/>
              </a:rPr>
              <a:t>This exercise will be repeated until everyone has presented their cover crop species </a:t>
            </a:r>
          </a:p>
          <a:p>
            <a:endParaRPr lang="en-US" dirty="0"/>
          </a:p>
        </p:txBody>
      </p:sp>
    </p:spTree>
    <p:extLst>
      <p:ext uri="{BB962C8B-B14F-4D97-AF65-F5344CB8AC3E}">
        <p14:creationId xmlns:p14="http://schemas.microsoft.com/office/powerpoint/2010/main" val="2436595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dirty="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51AF6D1-DD53-11A4-0102-2566599811D1}"/>
              </a:ext>
            </a:extLst>
          </p:cNvPr>
          <p:cNvSpPr>
            <a:spLocks noGrp="1"/>
          </p:cNvSpPr>
          <p:nvPr>
            <p:ph type="title"/>
          </p:nvPr>
        </p:nvSpPr>
        <p:spPr/>
        <p:txBody>
          <a:bodyPr/>
          <a:lstStyle/>
          <a:p>
            <a:r>
              <a:rPr lang="en-US" dirty="0"/>
              <a:t>Participant Introductions</a:t>
            </a:r>
          </a:p>
        </p:txBody>
      </p:sp>
      <p:sp>
        <p:nvSpPr>
          <p:cNvPr id="7" name="Content Placeholder 6">
            <a:extLst>
              <a:ext uri="{FF2B5EF4-FFF2-40B4-BE49-F238E27FC236}">
                <a16:creationId xmlns:a16="http://schemas.microsoft.com/office/drawing/2014/main" id="{E2FAC15A-9D9C-ABF9-248C-3757A3B2D6BD}"/>
              </a:ext>
            </a:extLst>
          </p:cNvPr>
          <p:cNvSpPr>
            <a:spLocks noGrp="1"/>
          </p:cNvSpPr>
          <p:nvPr>
            <p:ph sz="quarter" idx="10"/>
          </p:nvPr>
        </p:nvSpPr>
        <p:spPr/>
        <p:txBody>
          <a:bodyPr/>
          <a:lstStyle/>
          <a:p>
            <a:r>
              <a:rPr lang="en-US" dirty="0"/>
              <a:t>Name or alias</a:t>
            </a:r>
          </a:p>
          <a:p>
            <a:r>
              <a:rPr lang="en-US" dirty="0"/>
              <a:t>Brief Background	</a:t>
            </a:r>
          </a:p>
          <a:p>
            <a:r>
              <a:rPr lang="en-US" dirty="0"/>
              <a:t>Current position</a:t>
            </a:r>
          </a:p>
          <a:p>
            <a:r>
              <a:rPr lang="en-US" dirty="0"/>
              <a:t>Where do cover crops fit in your day-to-day activities?</a:t>
            </a:r>
          </a:p>
        </p:txBody>
      </p:sp>
    </p:spTree>
    <p:extLst>
      <p:ext uri="{BB962C8B-B14F-4D97-AF65-F5344CB8AC3E}">
        <p14:creationId xmlns:p14="http://schemas.microsoft.com/office/powerpoint/2010/main" val="2179108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C1B00-D9DB-109C-AB69-1F1B048F4C36}"/>
              </a:ext>
            </a:extLst>
          </p:cNvPr>
          <p:cNvSpPr>
            <a:spLocks noGrp="1"/>
          </p:cNvSpPr>
          <p:nvPr>
            <p:ph type="title"/>
          </p:nvPr>
        </p:nvSpPr>
        <p:spPr/>
        <p:txBody>
          <a:bodyPr/>
          <a:lstStyle/>
          <a:p>
            <a:r>
              <a:rPr lang="en-US" dirty="0"/>
              <a:t>Course Goals</a:t>
            </a:r>
          </a:p>
        </p:txBody>
      </p:sp>
      <p:sp>
        <p:nvSpPr>
          <p:cNvPr id="3" name="Content Placeholder 2">
            <a:extLst>
              <a:ext uri="{FF2B5EF4-FFF2-40B4-BE49-F238E27FC236}">
                <a16:creationId xmlns:a16="http://schemas.microsoft.com/office/drawing/2014/main" id="{DC20181B-84DB-8E38-CC66-1C4EC1D22F18}"/>
              </a:ext>
            </a:extLst>
          </p:cNvPr>
          <p:cNvSpPr>
            <a:spLocks noGrp="1"/>
          </p:cNvSpPr>
          <p:nvPr>
            <p:ph sz="quarter" idx="10"/>
          </p:nvPr>
        </p:nvSpPr>
        <p:spPr/>
        <p:txBody>
          <a:bodyPr/>
          <a:lstStyle/>
          <a:p>
            <a:r>
              <a:rPr lang="en-US" dirty="0"/>
              <a:t>Expansion of current Soil Health and Sustainability Course module content</a:t>
            </a:r>
          </a:p>
          <a:p>
            <a:r>
              <a:rPr lang="en-US" dirty="0"/>
              <a:t>Complete class activities that support cover crop implementation</a:t>
            </a:r>
          </a:p>
          <a:p>
            <a:r>
              <a:rPr lang="en-US" dirty="0"/>
              <a:t>Provide technical materials to support successful conservation planning</a:t>
            </a:r>
          </a:p>
          <a:p>
            <a:r>
              <a:rPr lang="en-US" dirty="0"/>
              <a:t>Work through logistics of practical implementation</a:t>
            </a:r>
          </a:p>
          <a:p>
            <a:endParaRPr lang="en-US" dirty="0"/>
          </a:p>
        </p:txBody>
      </p:sp>
    </p:spTree>
    <p:extLst>
      <p:ext uri="{BB962C8B-B14F-4D97-AF65-F5344CB8AC3E}">
        <p14:creationId xmlns:p14="http://schemas.microsoft.com/office/powerpoint/2010/main" val="1623022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71BB-0592-DA7B-4540-EE7321F7E18C}"/>
              </a:ext>
            </a:extLst>
          </p:cNvPr>
          <p:cNvSpPr>
            <a:spLocks noGrp="1"/>
          </p:cNvSpPr>
          <p:nvPr>
            <p:ph type="title"/>
          </p:nvPr>
        </p:nvSpPr>
        <p:spPr>
          <a:xfrm>
            <a:off x="377190" y="722376"/>
            <a:ext cx="7886700" cy="397764"/>
          </a:xfrm>
        </p:spPr>
        <p:txBody>
          <a:bodyPr/>
          <a:lstStyle/>
          <a:p>
            <a:r>
              <a:rPr lang="en-US" dirty="0"/>
              <a:t>Why do we use cover crops?</a:t>
            </a:r>
          </a:p>
        </p:txBody>
      </p:sp>
      <p:pic>
        <p:nvPicPr>
          <p:cNvPr id="4" name="Content Placeholder 3">
            <a:extLst>
              <a:ext uri="{FF2B5EF4-FFF2-40B4-BE49-F238E27FC236}">
                <a16:creationId xmlns:a16="http://schemas.microsoft.com/office/drawing/2014/main" id="{D3B32334-8A0F-D02A-AE3F-4BB349E4D64B}"/>
              </a:ext>
            </a:extLst>
          </p:cNvPr>
          <p:cNvPicPr>
            <a:picLocks noGrp="1" noChangeAspect="1"/>
          </p:cNvPicPr>
          <p:nvPr>
            <p:ph sz="quarter" idx="10"/>
          </p:nvPr>
        </p:nvPicPr>
        <p:blipFill>
          <a:blip r:embed="rId2" cstate="screen">
            <a:extLst>
              <a:ext uri="{28A0092B-C50C-407E-A947-70E740481C1C}">
                <a14:useLocalDpi xmlns:a14="http://schemas.microsoft.com/office/drawing/2010/main"/>
              </a:ext>
            </a:extLst>
          </a:blip>
          <a:stretch>
            <a:fillRect/>
          </a:stretch>
        </p:blipFill>
        <p:spPr>
          <a:xfrm>
            <a:off x="377191" y="1479888"/>
            <a:ext cx="8276978" cy="4655800"/>
          </a:xfrm>
          <a:prstGeom prst="rect">
            <a:avLst/>
          </a:prstGeom>
        </p:spPr>
      </p:pic>
    </p:spTree>
    <p:extLst>
      <p:ext uri="{BB962C8B-B14F-4D97-AF65-F5344CB8AC3E}">
        <p14:creationId xmlns:p14="http://schemas.microsoft.com/office/powerpoint/2010/main" val="3104962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82F23-ABB3-8AF6-0A1F-454EC0D4A964}"/>
              </a:ext>
            </a:extLst>
          </p:cNvPr>
          <p:cNvSpPr>
            <a:spLocks noGrp="1"/>
          </p:cNvSpPr>
          <p:nvPr>
            <p:ph type="body" sz="quarter" idx="11"/>
          </p:nvPr>
        </p:nvSpPr>
        <p:spPr/>
        <p:txBody>
          <a:bodyPr/>
          <a:lstStyle/>
          <a:p>
            <a:r>
              <a:rPr lang="en-US" sz="3200" b="1" dirty="0">
                <a:solidFill>
                  <a:schemeClr val="tx1"/>
                </a:solidFill>
              </a:rPr>
              <a:t>Farmer’s Top Three Reasons for Cover Crop adoption</a:t>
            </a:r>
            <a:endParaRPr lang="en-US" dirty="0"/>
          </a:p>
        </p:txBody>
      </p:sp>
      <p:pic>
        <p:nvPicPr>
          <p:cNvPr id="6" name="Picture Placeholder 5">
            <a:extLst>
              <a:ext uri="{FF2B5EF4-FFF2-40B4-BE49-F238E27FC236}">
                <a16:creationId xmlns:a16="http://schemas.microsoft.com/office/drawing/2014/main" id="{3A7CFF7E-D7D5-5D7C-CD58-6D335A026BC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6334125" y="426775"/>
            <a:ext cx="2581278" cy="5937525"/>
          </a:xfrm>
          <a:prstGeom prst="rect">
            <a:avLst/>
          </a:prstGeom>
        </p:spPr>
      </p:pic>
      <p:sp>
        <p:nvSpPr>
          <p:cNvPr id="4" name="Content Placeholder 3">
            <a:extLst>
              <a:ext uri="{FF2B5EF4-FFF2-40B4-BE49-F238E27FC236}">
                <a16:creationId xmlns:a16="http://schemas.microsoft.com/office/drawing/2014/main" id="{4064E849-C50F-B14F-48F5-1E178FE21A21}"/>
              </a:ext>
            </a:extLst>
          </p:cNvPr>
          <p:cNvSpPr>
            <a:spLocks noGrp="1"/>
          </p:cNvSpPr>
          <p:nvPr>
            <p:ph sz="quarter" idx="13"/>
          </p:nvPr>
        </p:nvSpPr>
        <p:spPr>
          <a:xfrm>
            <a:off x="224790" y="2247899"/>
            <a:ext cx="6109335" cy="3947605"/>
          </a:xfrm>
        </p:spPr>
        <p:txBody>
          <a:bodyPr/>
          <a:lstStyle/>
          <a:p>
            <a:r>
              <a:rPr lang="en-US" sz="3200" dirty="0"/>
              <a:t>Increase soil organic matter</a:t>
            </a:r>
          </a:p>
          <a:p>
            <a:r>
              <a:rPr lang="en-US" sz="3200" dirty="0"/>
              <a:t>Reduce erosion</a:t>
            </a:r>
          </a:p>
          <a:p>
            <a:r>
              <a:rPr lang="en-US" sz="3200" dirty="0"/>
              <a:t>Suppress weeds</a:t>
            </a:r>
          </a:p>
        </p:txBody>
      </p:sp>
    </p:spTree>
    <p:extLst>
      <p:ext uri="{BB962C8B-B14F-4D97-AF65-F5344CB8AC3E}">
        <p14:creationId xmlns:p14="http://schemas.microsoft.com/office/powerpoint/2010/main" val="1643912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A4717-CDEF-47E1-5CB7-1CF5533241B7}"/>
              </a:ext>
            </a:extLst>
          </p:cNvPr>
          <p:cNvSpPr>
            <a:spLocks noGrp="1"/>
          </p:cNvSpPr>
          <p:nvPr>
            <p:ph type="title"/>
          </p:nvPr>
        </p:nvSpPr>
        <p:spPr/>
        <p:txBody>
          <a:bodyPr/>
          <a:lstStyle/>
          <a:p>
            <a:r>
              <a:rPr lang="en-US" dirty="0"/>
              <a:t>Cover Crops and Water Quality</a:t>
            </a:r>
          </a:p>
        </p:txBody>
      </p:sp>
      <p:sp>
        <p:nvSpPr>
          <p:cNvPr id="3" name="Content Placeholder 2">
            <a:extLst>
              <a:ext uri="{FF2B5EF4-FFF2-40B4-BE49-F238E27FC236}">
                <a16:creationId xmlns:a16="http://schemas.microsoft.com/office/drawing/2014/main" id="{711FD663-A449-32CF-7E63-303A5EBE1DDD}"/>
              </a:ext>
            </a:extLst>
          </p:cNvPr>
          <p:cNvSpPr>
            <a:spLocks noGrp="1"/>
          </p:cNvSpPr>
          <p:nvPr>
            <p:ph sz="quarter" idx="10"/>
          </p:nvPr>
        </p:nvSpPr>
        <p:spPr>
          <a:xfrm>
            <a:off x="377190" y="1627632"/>
            <a:ext cx="3861435" cy="4507992"/>
          </a:xfrm>
        </p:spPr>
        <p:txBody>
          <a:bodyPr/>
          <a:lstStyle/>
          <a:p>
            <a:r>
              <a:rPr lang="en-US" dirty="0"/>
              <a:t>CC can reduce runoff volume by 10-98%</a:t>
            </a:r>
          </a:p>
          <a:p>
            <a:r>
              <a:rPr lang="en-US" dirty="0"/>
              <a:t>CC can reduce erosion by 20-100%</a:t>
            </a:r>
          </a:p>
          <a:p>
            <a:r>
              <a:rPr lang="en-US" dirty="0"/>
              <a:t>CC can reduce nitrate leaching by 18-95%</a:t>
            </a:r>
          </a:p>
          <a:p>
            <a:r>
              <a:rPr lang="en-US" dirty="0">
                <a:cs typeface="Calibri Light"/>
              </a:rPr>
              <a:t>Grass CC can reduce weed pressure and herbicide applications</a:t>
            </a:r>
          </a:p>
          <a:p>
            <a:endParaRPr lang="en-US" dirty="0"/>
          </a:p>
        </p:txBody>
      </p:sp>
      <p:pic>
        <p:nvPicPr>
          <p:cNvPr id="4" name="Picture 3">
            <a:extLst>
              <a:ext uri="{FF2B5EF4-FFF2-40B4-BE49-F238E27FC236}">
                <a16:creationId xmlns:a16="http://schemas.microsoft.com/office/drawing/2014/main" id="{5C7EDF99-23C9-3C3B-9601-88F1B0243A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89179" y="2200275"/>
            <a:ext cx="4880379" cy="2758953"/>
          </a:xfrm>
          <a:prstGeom prst="rect">
            <a:avLst/>
          </a:prstGeom>
        </p:spPr>
      </p:pic>
      <p:sp>
        <p:nvSpPr>
          <p:cNvPr id="5" name="TextBox 4">
            <a:extLst>
              <a:ext uri="{FF2B5EF4-FFF2-40B4-BE49-F238E27FC236}">
                <a16:creationId xmlns:a16="http://schemas.microsoft.com/office/drawing/2014/main" id="{FC468F55-BF3F-C36F-E200-FAA9B2E72B16}"/>
              </a:ext>
            </a:extLst>
          </p:cNvPr>
          <p:cNvSpPr txBox="1"/>
          <p:nvPr/>
        </p:nvSpPr>
        <p:spPr>
          <a:xfrm>
            <a:off x="647700" y="5391150"/>
            <a:ext cx="3449983" cy="369332"/>
          </a:xfrm>
          <a:prstGeom prst="rect">
            <a:avLst/>
          </a:prstGeom>
          <a:noFill/>
        </p:spPr>
        <p:txBody>
          <a:bodyPr wrap="none" rtlCol="0">
            <a:spAutoFit/>
          </a:bodyPr>
          <a:lstStyle/>
          <a:p>
            <a:r>
              <a:rPr lang="en-US" dirty="0"/>
              <a:t>Source: Blanco-</a:t>
            </a:r>
            <a:r>
              <a:rPr lang="en-US" dirty="0" err="1"/>
              <a:t>Canqui</a:t>
            </a:r>
            <a:r>
              <a:rPr lang="en-US" dirty="0"/>
              <a:t>, 2018</a:t>
            </a:r>
          </a:p>
        </p:txBody>
      </p:sp>
    </p:spTree>
    <p:extLst>
      <p:ext uri="{BB962C8B-B14F-4D97-AF65-F5344CB8AC3E}">
        <p14:creationId xmlns:p14="http://schemas.microsoft.com/office/powerpoint/2010/main" val="955601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A2BD86B-9400-90A1-40C7-CDC72A20AFA5}"/>
              </a:ext>
            </a:extLst>
          </p:cNvPr>
          <p:cNvSpPr>
            <a:spLocks noGrp="1"/>
          </p:cNvSpPr>
          <p:nvPr>
            <p:ph type="title"/>
          </p:nvPr>
        </p:nvSpPr>
        <p:spPr/>
        <p:txBody>
          <a:bodyPr/>
          <a:lstStyle/>
          <a:p>
            <a:r>
              <a:rPr lang="en-US" dirty="0"/>
              <a:t>Cover Crops and Water Quality (</a:t>
            </a:r>
            <a:r>
              <a:rPr lang="en-US" dirty="0" err="1"/>
              <a:t>cont</a:t>
            </a:r>
            <a:r>
              <a:rPr lang="en-US" dirty="0"/>
              <a:t>)</a:t>
            </a:r>
            <a:br>
              <a:rPr lang="en-US" dirty="0"/>
            </a:br>
            <a:endParaRPr lang="en-US" dirty="0"/>
          </a:p>
        </p:txBody>
      </p:sp>
      <p:sp>
        <p:nvSpPr>
          <p:cNvPr id="5" name="Content Placeholder 4">
            <a:extLst>
              <a:ext uri="{FF2B5EF4-FFF2-40B4-BE49-F238E27FC236}">
                <a16:creationId xmlns:a16="http://schemas.microsoft.com/office/drawing/2014/main" id="{0C8B15AD-8EBE-6E69-C01B-1573C396F8E8}"/>
              </a:ext>
            </a:extLst>
          </p:cNvPr>
          <p:cNvSpPr>
            <a:spLocks noGrp="1"/>
          </p:cNvSpPr>
          <p:nvPr>
            <p:ph sz="quarter" idx="10"/>
          </p:nvPr>
        </p:nvSpPr>
        <p:spPr>
          <a:xfrm>
            <a:off x="3576637" y="1942698"/>
            <a:ext cx="1990726" cy="3401949"/>
          </a:xfrm>
        </p:spPr>
        <p:txBody>
          <a:bodyPr/>
          <a:lstStyle/>
          <a:p>
            <a:r>
              <a:rPr lang="en-US" sz="1400" b="1" dirty="0"/>
              <a:t>Videos are taken at the same site, same time</a:t>
            </a:r>
          </a:p>
          <a:p>
            <a:endParaRPr lang="en-US" sz="1400" b="1" dirty="0"/>
          </a:p>
          <a:p>
            <a:r>
              <a:rPr lang="en-US" sz="1400" b="1" dirty="0"/>
              <a:t>Only difference was a triticale and rapeseed cover crop</a:t>
            </a:r>
          </a:p>
          <a:p>
            <a:endParaRPr lang="en-US" sz="1400" dirty="0"/>
          </a:p>
          <a:p>
            <a:r>
              <a:rPr lang="en-US" sz="1400" dirty="0"/>
              <a:t>Videos used with permission by Dr. Nathan Nelson </a:t>
            </a:r>
          </a:p>
          <a:p>
            <a:endParaRPr lang="en-US" dirty="0"/>
          </a:p>
        </p:txBody>
      </p:sp>
      <p:pic>
        <p:nvPicPr>
          <p:cNvPr id="8" name="Flume_CoverCrop">
            <a:hlinkClick r:id="" action="ppaction://media"/>
            <a:extLst>
              <a:ext uri="{FF2B5EF4-FFF2-40B4-BE49-F238E27FC236}">
                <a16:creationId xmlns:a16="http://schemas.microsoft.com/office/drawing/2014/main" id="{4DD4C34A-5AE5-07B4-3E5E-6CEA34DB9D7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864224" y="1402815"/>
            <a:ext cx="2787650" cy="4954588"/>
          </a:xfrm>
          <a:prstGeom prst="rect">
            <a:avLst/>
          </a:prstGeom>
        </p:spPr>
      </p:pic>
      <p:pic>
        <p:nvPicPr>
          <p:cNvPr id="10" name="Flume_NoCover">
            <a:hlinkClick r:id="" action="ppaction://media"/>
            <a:extLst>
              <a:ext uri="{FF2B5EF4-FFF2-40B4-BE49-F238E27FC236}">
                <a16:creationId xmlns:a16="http://schemas.microsoft.com/office/drawing/2014/main" id="{C056ADE9-1AB5-9272-F08C-6965C8F7CB26}"/>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92126" y="1402815"/>
            <a:ext cx="2787650" cy="4954588"/>
          </a:xfrm>
          <a:prstGeom prst="rect">
            <a:avLst/>
          </a:prstGeom>
        </p:spPr>
      </p:pic>
    </p:spTree>
    <p:extLst>
      <p:ext uri="{BB962C8B-B14F-4D97-AF65-F5344CB8AC3E}">
        <p14:creationId xmlns:p14="http://schemas.microsoft.com/office/powerpoint/2010/main" val="122527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27"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46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8"/>
                                        </p:tgtEl>
                                      </p:cBhvr>
                                    </p:cmd>
                                  </p:childTnLst>
                                </p:cTn>
                              </p:par>
                            </p:childTnLst>
                          </p:cTn>
                        </p:par>
                      </p:childTnLst>
                    </p:cTn>
                  </p:par>
                </p:childTnLst>
              </p:cTn>
              <p:nextCondLst>
                <p:cond evt="onClick" delay="0">
                  <p:tgtEl>
                    <p:spTgt spid="8"/>
                  </p:tgtEl>
                </p:cond>
              </p:nextCondLst>
            </p:seq>
            <p:video>
              <p:cMediaNode vol="80000">
                <p:cTn id="16" fill="hold" display="0">
                  <p:stCondLst>
                    <p:cond delay="indefinite"/>
                  </p:stCondLst>
                </p:cTn>
                <p:tgtEl>
                  <p:spTgt spid="8"/>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video>
              <p:cMediaNode vol="80000">
                <p:cTn id="22" fill="hold" display="0">
                  <p:stCondLst>
                    <p:cond delay="indefinite"/>
                  </p:stCondLst>
                </p:cTn>
                <p:tgtEl>
                  <p:spTgt spid="10"/>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EC711-8921-AFA7-9A05-B8E8B0533C89}"/>
              </a:ext>
            </a:extLst>
          </p:cNvPr>
          <p:cNvSpPr>
            <a:spLocks noGrp="1"/>
          </p:cNvSpPr>
          <p:nvPr>
            <p:ph type="title"/>
          </p:nvPr>
        </p:nvSpPr>
        <p:spPr/>
        <p:txBody>
          <a:bodyPr/>
          <a:lstStyle/>
          <a:p>
            <a:r>
              <a:rPr lang="en-US" dirty="0"/>
              <a:t>Cover Crops and Pest Suppression</a:t>
            </a:r>
          </a:p>
        </p:txBody>
      </p:sp>
      <p:sp>
        <p:nvSpPr>
          <p:cNvPr id="3" name="Content Placeholder 2">
            <a:extLst>
              <a:ext uri="{FF2B5EF4-FFF2-40B4-BE49-F238E27FC236}">
                <a16:creationId xmlns:a16="http://schemas.microsoft.com/office/drawing/2014/main" id="{CDE9C83D-F339-84AA-55D8-9F16875755D0}"/>
              </a:ext>
            </a:extLst>
          </p:cNvPr>
          <p:cNvSpPr>
            <a:spLocks noGrp="1"/>
          </p:cNvSpPr>
          <p:nvPr>
            <p:ph sz="quarter" idx="10"/>
          </p:nvPr>
        </p:nvSpPr>
        <p:spPr/>
        <p:txBody>
          <a:bodyPr/>
          <a:lstStyle/>
          <a:p>
            <a:r>
              <a:rPr lang="en-US" dirty="0"/>
              <a:t>CC can increase microbial abundance by 27%, activity by 22% and diversity by 2.5% (Kim, 2020)</a:t>
            </a:r>
          </a:p>
          <a:p>
            <a:endParaRPr lang="en-US" dirty="0"/>
          </a:p>
          <a:p>
            <a:r>
              <a:rPr lang="en-US" dirty="0"/>
              <a:t>Cereal Rye reduced weed density and biomass by &gt;90% (</a:t>
            </a:r>
            <a:r>
              <a:rPr lang="en-US" dirty="0" err="1"/>
              <a:t>Appelgate</a:t>
            </a:r>
            <a:r>
              <a:rPr lang="en-US" dirty="0"/>
              <a:t> 2017)</a:t>
            </a:r>
          </a:p>
          <a:p>
            <a:endParaRPr lang="en-US" dirty="0"/>
          </a:p>
          <a:p>
            <a:pPr algn="l"/>
            <a:r>
              <a:rPr lang="en-US" dirty="0">
                <a:latin typeface="+mj-lt"/>
              </a:rPr>
              <a:t>Cereal rye reduced thrip and stink bug boll pressure in cotton, and maintained higher diversity of pest predators (Bowers 2020)</a:t>
            </a:r>
          </a:p>
          <a:p>
            <a:endParaRPr lang="en-US" dirty="0"/>
          </a:p>
        </p:txBody>
      </p:sp>
    </p:spTree>
    <p:extLst>
      <p:ext uri="{BB962C8B-B14F-4D97-AF65-F5344CB8AC3E}">
        <p14:creationId xmlns:p14="http://schemas.microsoft.com/office/powerpoint/2010/main" val="998504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BEA43-A2DA-FB4E-2522-AC050A47A3BA}"/>
              </a:ext>
            </a:extLst>
          </p:cNvPr>
          <p:cNvSpPr>
            <a:spLocks noGrp="1"/>
          </p:cNvSpPr>
          <p:nvPr>
            <p:ph type="title"/>
          </p:nvPr>
        </p:nvSpPr>
        <p:spPr/>
        <p:txBody>
          <a:bodyPr/>
          <a:lstStyle/>
          <a:p>
            <a:r>
              <a:rPr lang="en-US" dirty="0"/>
              <a:t>Cover Crops and Pest Suppression (</a:t>
            </a:r>
            <a:r>
              <a:rPr lang="en-US" dirty="0" err="1"/>
              <a:t>cont</a:t>
            </a:r>
            <a:r>
              <a:rPr lang="en-US" dirty="0"/>
              <a:t>)</a:t>
            </a:r>
          </a:p>
        </p:txBody>
      </p:sp>
      <p:sp>
        <p:nvSpPr>
          <p:cNvPr id="3" name="Content Placeholder 2">
            <a:extLst>
              <a:ext uri="{FF2B5EF4-FFF2-40B4-BE49-F238E27FC236}">
                <a16:creationId xmlns:a16="http://schemas.microsoft.com/office/drawing/2014/main" id="{D2F6525C-74FF-3328-775E-FB2EB84E5018}"/>
              </a:ext>
            </a:extLst>
          </p:cNvPr>
          <p:cNvSpPr>
            <a:spLocks noGrp="1"/>
          </p:cNvSpPr>
          <p:nvPr>
            <p:ph sz="quarter" idx="10"/>
          </p:nvPr>
        </p:nvSpPr>
        <p:spPr>
          <a:xfrm>
            <a:off x="302895" y="1932432"/>
            <a:ext cx="8538210" cy="4507992"/>
          </a:xfrm>
        </p:spPr>
        <p:txBody>
          <a:bodyPr/>
          <a:lstStyle/>
          <a:p>
            <a:r>
              <a:rPr lang="en-US" sz="2400" dirty="0"/>
              <a:t>Fast emergence</a:t>
            </a:r>
          </a:p>
          <a:p>
            <a:r>
              <a:rPr lang="en-US" sz="2400" dirty="0"/>
              <a:t>Rapid growth</a:t>
            </a:r>
          </a:p>
          <a:p>
            <a:r>
              <a:rPr lang="en-US" sz="2400" dirty="0"/>
              <a:t>Rapid soil coverage</a:t>
            </a:r>
          </a:p>
          <a:p>
            <a:endParaRPr lang="en-US" dirty="0"/>
          </a:p>
        </p:txBody>
      </p:sp>
    </p:spTree>
    <p:extLst>
      <p:ext uri="{BB962C8B-B14F-4D97-AF65-F5344CB8AC3E}">
        <p14:creationId xmlns:p14="http://schemas.microsoft.com/office/powerpoint/2010/main" val="3684983745"/>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Props1.xml><?xml version="1.0" encoding="utf-8"?>
<ds:datastoreItem xmlns:ds="http://schemas.openxmlformats.org/officeDocument/2006/customXml" ds:itemID="{841DBA9E-642A-4BB1-86C5-CA90FE3DF62E}">
  <ds:schemaRefs>
    <ds:schemaRef ds:uri="http://schemas.microsoft.com/sharepoint/v3/contenttype/forms"/>
  </ds:schemaRefs>
</ds:datastoreItem>
</file>

<file path=customXml/itemProps2.xml><?xml version="1.0" encoding="utf-8"?>
<ds:datastoreItem xmlns:ds="http://schemas.openxmlformats.org/officeDocument/2006/customXml" ds:itemID="{CD5B0698-5891-4FD2-BF36-D5DB597E80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363614-19a6-4ba2-943c-7caa8a5735f9"/>
    <ds:schemaRef ds:uri="849593af-9ef4-4dc7-a991-ea6257baf2f0"/>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5787A5-96AB-4A15-B7EB-76A978E87EE1}">
  <ds:schemaRefs>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73fb875a-8af9-4255-b008-0995492d31cd"/>
    <ds:schemaRef ds:uri="http://schemas.microsoft.com/office/infopath/2007/PartnerControls"/>
    <ds:schemaRef ds:uri="190132a1-b740-41e9-a9d3-aef04dc8f2ab"/>
    <ds:schemaRef ds:uri="1fa27c74-dbb6-4e30-b933-9d82255035f8"/>
    <ds:schemaRef ds:uri="http://schemas.microsoft.com/office/2006/metadata/properties"/>
    <ds:schemaRef ds:uri="http://purl.org/dc/elements/1.1/"/>
    <ds:schemaRef ds:uri="12363614-19a6-4ba2-943c-7caa8a5735f9"/>
    <ds:schemaRef ds:uri="http://schemas.microsoft.com/sharepoint/v3"/>
    <ds:schemaRef ds:uri="849593af-9ef4-4dc7-a991-ea6257baf2f0"/>
  </ds:schemaRefs>
</ds:datastoreItem>
</file>

<file path=docProps/app.xml><?xml version="1.0" encoding="utf-8"?>
<Properties xmlns="http://schemas.openxmlformats.org/officeDocument/2006/extended-properties" xmlns:vt="http://schemas.openxmlformats.org/officeDocument/2006/docPropsVTypes">
  <Template>TEMPLATE_Forestland Soil Health Course Modules</Template>
  <TotalTime>169</TotalTime>
  <Words>588</Words>
  <Application>Microsoft Office PowerPoint</Application>
  <PresentationFormat>On-screen Show (4:3)</PresentationFormat>
  <Paragraphs>70</Paragraphs>
  <Slides>13</Slides>
  <Notes>2</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Montserrat</vt:lpstr>
      <vt:lpstr>Open Sans</vt:lpstr>
      <vt:lpstr>Times New Roman</vt:lpstr>
      <vt:lpstr>Wingdings</vt:lpstr>
      <vt:lpstr>1_Title Page</vt:lpstr>
      <vt:lpstr>Cover Crops for Soil Health</vt:lpstr>
      <vt:lpstr>Participant Introductions</vt:lpstr>
      <vt:lpstr>Course Goals</vt:lpstr>
      <vt:lpstr>Why do we use cover crops?</vt:lpstr>
      <vt:lpstr>PowerPoint Presentation</vt:lpstr>
      <vt:lpstr>Cover Crops and Water Quality</vt:lpstr>
      <vt:lpstr>Cover Crops and Water Quality (cont) </vt:lpstr>
      <vt:lpstr>Cover Crops and Pest Suppression</vt:lpstr>
      <vt:lpstr>Cover Crops and Pest Suppression (cont)</vt:lpstr>
      <vt:lpstr>How do we match the cover crop to our goals?</vt:lpstr>
      <vt:lpstr>Cover Crop Exercise</vt:lpstr>
      <vt:lpstr>Cover Crop Activity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Metz, Loretta - FPAC-NRCS, AZ</dc:creator>
  <cp:lastModifiedBy>Koch, Carl - FPAC-NRCS, WV</cp:lastModifiedBy>
  <cp:revision>2</cp:revision>
  <dcterms:created xsi:type="dcterms:W3CDTF">2024-08-30T20:03:42Z</dcterms:created>
  <dcterms:modified xsi:type="dcterms:W3CDTF">2025-09-15T12:23:20Z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167000.000000000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